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20"/>
  </p:handoutMasterIdLst>
  <p:sldIdLst>
    <p:sldId id="256" r:id="rId5"/>
    <p:sldId id="269" r:id="rId6"/>
    <p:sldId id="281" r:id="rId7"/>
    <p:sldId id="278" r:id="rId8"/>
    <p:sldId id="279" r:id="rId9"/>
    <p:sldId id="263" r:id="rId10"/>
    <p:sldId id="267" r:id="rId11"/>
    <p:sldId id="270" r:id="rId12"/>
    <p:sldId id="277" r:id="rId13"/>
    <p:sldId id="282" r:id="rId14"/>
    <p:sldId id="273" r:id="rId15"/>
    <p:sldId id="271" r:id="rId16"/>
    <p:sldId id="272" r:id="rId17"/>
    <p:sldId id="266" r:id="rId18"/>
    <p:sldId id="261" r:id="rId19"/>
  </p:sldIdLst>
  <p:sldSz cx="9144000" cy="6858000" type="screen4x3"/>
  <p:notesSz cx="6797675" cy="9928225"/>
  <p:embeddedFontLst>
    <p:embeddedFont>
      <p:font typeface="DefusedLigh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5647">
          <p15:clr>
            <a:srgbClr val="A4A3A4"/>
          </p15:clr>
        </p15:guide>
        <p15:guide id="3" orient="horz" pos="391">
          <p15:clr>
            <a:srgbClr val="A4A3A4"/>
          </p15:clr>
        </p15:guide>
        <p15:guide id="4" orient="horz" pos="73">
          <p15:clr>
            <a:srgbClr val="A4A3A4"/>
          </p15:clr>
        </p15:guide>
        <p15:guide id="5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54" autoAdjust="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1117"/>
        <p:guide pos="5647"/>
        <p:guide orient="horz" pos="391"/>
        <p:guide orient="horz" pos="73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toom\Desktop\serhan\export%20saud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6160710404158"/>
                  <c:y val="-0.176235441870966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SA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ورقة1!$A$1:$A$2</c:f>
              <c:strCache>
                <c:ptCount val="2"/>
                <c:pt idx="0">
                  <c:v>•Merchandise Exports (US$ billion)</c:v>
                </c:pt>
                <c:pt idx="1">
                  <c:v>•Merchandise Imports (US$ billion)</c:v>
                </c:pt>
              </c:strCache>
            </c:strRef>
          </c:cat>
          <c:val>
            <c:numRef>
              <c:f>ورقة1!$B$1:$B$2</c:f>
              <c:numCache>
                <c:formatCode>General</c:formatCode>
                <c:ptCount val="2"/>
                <c:pt idx="0">
                  <c:v>388</c:v>
                </c:pt>
                <c:pt idx="1">
                  <c:v>155</c:v>
                </c:pt>
              </c:numCache>
            </c:numRef>
          </c:val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S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8EA1D-728A-4E5F-9A4B-D1A7FD31BCED}" type="datetimeFigureOut">
              <a:rPr lang="en-GB" smtClean="0"/>
              <a:t>14/03/2015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8912-DC56-4920-85F1-EA9817C17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24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2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DefusedLight" panose="00000400000000000000" pitchFamily="2" charset="0"/>
              </a:defRPr>
            </a:lvl1pPr>
          </a:lstStyle>
          <a:p>
            <a:r>
              <a:rPr lang="en-US" dirty="0" smtClean="0"/>
              <a:t>Presentation title, DefusedLight 32pt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5249416"/>
            <a:ext cx="7192888" cy="915888"/>
          </a:xfrm>
        </p:spPr>
        <p:txBody>
          <a:bodyPr>
            <a:normAutofit/>
          </a:bodyPr>
          <a:lstStyle>
            <a:lvl1pPr marL="0" indent="0" algn="r"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DefusedLight" panose="000004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Full Name and title, DefusedLight 24pt</a:t>
            </a:r>
          </a:p>
          <a:p>
            <a:r>
              <a:rPr lang="en-US" dirty="0" smtClean="0"/>
              <a:t>Date, DefusedLight 20pt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3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Impact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0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Learning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3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ith band and Research images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4464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97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without ban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23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7" b="89600"/>
          <a:stretch/>
        </p:blipFill>
        <p:spPr>
          <a:xfrm>
            <a:off x="6877050" y="0"/>
            <a:ext cx="2268000" cy="713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37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000" y="116632"/>
            <a:ext cx="6120000" cy="1470025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DefusedLight" panose="00000400000000000000" pitchFamily="2" charset="0"/>
              </a:defRPr>
            </a:lvl1pPr>
          </a:lstStyle>
          <a:p>
            <a:r>
              <a:rPr lang="en-US" dirty="0" smtClean="0"/>
              <a:t>Final slide title, DefusedLight 32pt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44823"/>
            <a:ext cx="8604000" cy="31683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2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1" y="115200"/>
            <a:ext cx="6120200" cy="146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title, DefusedLight 32pt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44823"/>
            <a:ext cx="8604613" cy="3168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Body copy, Arial 20pt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5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1" r:id="rId6"/>
    <p:sldLayoutId id="2147483652" r:id="rId7"/>
    <p:sldLayoutId id="2147483666" r:id="rId8"/>
    <p:sldLayoutId id="214748366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DefusedLight" panose="000004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Perspectives on Saudi Arabia Manufacturing!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Serhan Alshammari</a:t>
            </a:r>
            <a:endParaRPr lang="en-US" dirty="0"/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March, 2015</a:t>
            </a:r>
          </a:p>
        </p:txBody>
      </p:sp>
      <p:pic>
        <p:nvPicPr>
          <p:cNvPr id="1026" name="Picture 2" descr="http://www.liilas.com/up/uploads/liilas_129125157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76614"/>
            <a:ext cx="4344417" cy="3048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Petrochemicals and plastic industries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100 million Tons annually, with only 2 million tons of down stream product. </a:t>
            </a:r>
          </a:p>
          <a:p>
            <a:r>
              <a:rPr lang="en-US" dirty="0" smtClean="0"/>
              <a:t>Annual growth rate 8%</a:t>
            </a:r>
          </a:p>
          <a:p>
            <a:r>
              <a:rPr lang="en-US" dirty="0" smtClean="0"/>
              <a:t>Current investments 50 billion USD 91 billion USD, in 10 years.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19786" y="6237312"/>
            <a:ext cx="223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www.saudi-pppp.com</a:t>
            </a:r>
            <a:endParaRPr lang="x-none" dirty="0"/>
          </a:p>
        </p:txBody>
      </p:sp>
      <p:pic>
        <p:nvPicPr>
          <p:cNvPr id="1026" name="Picture 2" descr="http://mplast.by/images/stories/foto_news/monolitplast_news_sabi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4372"/>
            <a:ext cx="2232248" cy="12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quot;سابك&quot; تعزز صناعة المنتجات البلاستيكية الداخلة في تصنيع السيارات ، وفي الصورة مجسم سيارة من مدخلات إنتاج سعودية في المعرض السعودي للبلاستيك والصناعات البتروكيماوية&quot;في جدة أمس . تصوير: عبدالله بازهير - &quot;الاقتصادية&quot;"/>
          <p:cNvPicPr>
            <a:picLocks noChangeAspect="1" noChangeArrowheads="1"/>
          </p:cNvPicPr>
          <p:nvPr/>
        </p:nvPicPr>
        <p:blipFill>
          <a:blip r:embed="rId3">
            <a:lum brigh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4" y="4131723"/>
            <a:ext cx="3270262" cy="2105589"/>
          </a:xfrm>
          <a:prstGeom prst="rect">
            <a:avLst/>
          </a:prstGeom>
          <a:noFill/>
          <a:effectLst>
            <a:glow rad="762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opportunities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1221" t="15548" r="20115" b="19081"/>
          <a:stretch/>
        </p:blipFill>
        <p:spPr>
          <a:xfrm>
            <a:off x="1066457" y="1844823"/>
            <a:ext cx="7011087" cy="4392489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60000" y="6237312"/>
            <a:ext cx="450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http://www.saudisustainablesymposium.com/</a:t>
            </a:r>
          </a:p>
        </p:txBody>
      </p:sp>
    </p:spTree>
    <p:extLst>
      <p:ext uri="{BB962C8B-B14F-4D97-AF65-F5344CB8AC3E}">
        <p14:creationId xmlns:p14="http://schemas.microsoft.com/office/powerpoint/2010/main" val="16356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opportunities</a:t>
            </a:r>
            <a:endParaRPr lang="x-none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2"/>
          <a:srcRect l="26202" t="13579" r="20115" b="18258"/>
          <a:stretch/>
        </p:blipFill>
        <p:spPr>
          <a:xfrm>
            <a:off x="1449531" y="1798129"/>
            <a:ext cx="6218370" cy="4439183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360000" y="6237312"/>
            <a:ext cx="450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http://www.saudisustainablesymposium.com/</a:t>
            </a:r>
          </a:p>
        </p:txBody>
      </p:sp>
    </p:spTree>
    <p:extLst>
      <p:ext uri="{BB962C8B-B14F-4D97-AF65-F5344CB8AC3E}">
        <p14:creationId xmlns:p14="http://schemas.microsoft.com/office/powerpoint/2010/main" val="32492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opportunities</a:t>
            </a:r>
            <a:endParaRPr lang="x-none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1418" t="33895" r="21213" b="9641"/>
          <a:stretch/>
        </p:blipFill>
        <p:spPr>
          <a:xfrm>
            <a:off x="86768" y="1894008"/>
            <a:ext cx="8970464" cy="49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Keeping </a:t>
            </a:r>
            <a:r>
              <a:rPr lang="en-US" b="1" dirty="0"/>
              <a:t>pace with Developments in International Markets</a:t>
            </a:r>
            <a:endParaRPr lang="en-US" dirty="0"/>
          </a:p>
          <a:p>
            <a:r>
              <a:rPr lang="en-US" b="1" dirty="0"/>
              <a:t>Expediting Transfer and Adoption of Technology</a:t>
            </a:r>
            <a:endParaRPr lang="en-US" dirty="0"/>
          </a:p>
          <a:p>
            <a:r>
              <a:rPr lang="en-US" b="1" dirty="0" smtClean="0"/>
              <a:t>Development </a:t>
            </a:r>
            <a:r>
              <a:rPr lang="en-US" b="1" dirty="0"/>
              <a:t>of </a:t>
            </a:r>
            <a:r>
              <a:rPr lang="en-US" b="1" dirty="0" smtClean="0"/>
              <a:t>local </a:t>
            </a:r>
            <a:r>
              <a:rPr lang="en-US" b="1" dirty="0"/>
              <a:t>m</a:t>
            </a:r>
            <a:r>
              <a:rPr lang="en-US" b="1" dirty="0" smtClean="0"/>
              <a:t>anpower </a:t>
            </a:r>
            <a:r>
              <a:rPr lang="en-US" b="1" dirty="0" smtClean="0"/>
              <a:t>c</a:t>
            </a:r>
            <a:r>
              <a:rPr lang="en-US" b="1" dirty="0" smtClean="0"/>
              <a:t>apabilities</a:t>
            </a:r>
          </a:p>
          <a:p>
            <a:pPr lvl="1"/>
            <a:r>
              <a:rPr lang="en-US" b="1" dirty="0" smtClean="0"/>
              <a:t>Abroad Scholarship program ( 250000 ) in 10 years.</a:t>
            </a:r>
          </a:p>
          <a:p>
            <a:pPr lvl="1"/>
            <a:r>
              <a:rPr lang="en-US" b="1" dirty="0" smtClean="0"/>
              <a:t>universities capacities and counts increased by 5 times in 8 years.</a:t>
            </a:r>
            <a:endParaRPr lang="en-US" dirty="0"/>
          </a:p>
          <a:p>
            <a:pPr fontAlgn="base"/>
            <a:r>
              <a:rPr lang="en-US" b="1" dirty="0" smtClean="0"/>
              <a:t>Factory-building </a:t>
            </a:r>
            <a:r>
              <a:rPr lang="en-US" b="1" dirty="0"/>
              <a:t>may not be the best way to diversify the </a:t>
            </a:r>
            <a:r>
              <a:rPr lang="en-US" b="1" dirty="0" smtClean="0"/>
              <a:t>economy ( the economist, 2015)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مستطيل 2"/>
          <p:cNvSpPr/>
          <p:nvPr/>
        </p:nvSpPr>
        <p:spPr>
          <a:xfrm>
            <a:off x="350941" y="6237312"/>
            <a:ext cx="237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http://www.sidf.gov.sa/</a:t>
            </a:r>
          </a:p>
        </p:txBody>
      </p:sp>
    </p:spTree>
    <p:extLst>
      <p:ext uri="{BB962C8B-B14F-4D97-AF65-F5344CB8AC3E}">
        <p14:creationId xmlns:p14="http://schemas.microsoft.com/office/powerpoint/2010/main" val="26593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 smtClean="0"/>
          </a:p>
          <a:p>
            <a:pPr marL="0" indent="0" algn="ctr">
              <a:buNone/>
            </a:pPr>
            <a:r>
              <a:rPr lang="en-GB" sz="5400" dirty="0" smtClean="0"/>
              <a:t>Thank you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1202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Economical indicators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19786" y="6237312"/>
            <a:ext cx="207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http://www.imf.org/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7387" t="13579" r="25648" b="31297"/>
          <a:stretch/>
        </p:blipFill>
        <p:spPr>
          <a:xfrm>
            <a:off x="17348" y="2348880"/>
            <a:ext cx="7723003" cy="3574282"/>
          </a:xfrm>
          <a:prstGeom prst="rect">
            <a:avLst/>
          </a:prstGeom>
        </p:spPr>
      </p:pic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069" t="22398" r="26865" b="29814"/>
          <a:stretch/>
        </p:blipFill>
        <p:spPr>
          <a:xfrm>
            <a:off x="3878849" y="3001786"/>
            <a:ext cx="3861502" cy="32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Economical indicators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Growth </a:t>
            </a:r>
            <a:r>
              <a:rPr lang="en-GB" dirty="0"/>
              <a:t>in GDP-Nominal </a:t>
            </a:r>
            <a:r>
              <a:rPr lang="en-GB" dirty="0" smtClean="0"/>
              <a:t>(%) 6.2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مخطط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718210"/>
              </p:ext>
            </p:extLst>
          </p:nvPr>
        </p:nvGraphicFramePr>
        <p:xfrm>
          <a:off x="1475656" y="2420888"/>
          <a:ext cx="6624736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مستطيل 4"/>
          <p:cNvSpPr/>
          <p:nvPr/>
        </p:nvSpPr>
        <p:spPr>
          <a:xfrm>
            <a:off x="219786" y="6237312"/>
            <a:ext cx="241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</a:t>
            </a:r>
            <a:r>
              <a:rPr lang="x-none" dirty="0" smtClean="0"/>
              <a:t>://</a:t>
            </a:r>
            <a:r>
              <a:rPr lang="en-US" dirty="0" smtClean="0"/>
              <a:t>www.mep.gov.sa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414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Economical indicators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48702" t="18703" r="10898" b="29126"/>
          <a:stretch/>
        </p:blipFill>
        <p:spPr>
          <a:xfrm>
            <a:off x="2051720" y="1916832"/>
            <a:ext cx="5256585" cy="381642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19786" y="6237312"/>
            <a:ext cx="207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http://www.imf.org/</a:t>
            </a:r>
          </a:p>
        </p:txBody>
      </p:sp>
    </p:spTree>
    <p:extLst>
      <p:ext uri="{BB962C8B-B14F-4D97-AF65-F5344CB8AC3E}">
        <p14:creationId xmlns:p14="http://schemas.microsoft.com/office/powerpoint/2010/main" val="2573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Economical indicators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Manufacturing - value added (% of GDP) in Saudi </a:t>
            </a:r>
            <a:r>
              <a:rPr lang="en-GB" dirty="0" smtClean="0"/>
              <a:t>Arabia</a:t>
            </a:r>
          </a:p>
          <a:p>
            <a:r>
              <a:rPr lang="en-GB" dirty="0" smtClean="0"/>
              <a:t>1967 -2015</a:t>
            </a:r>
          </a:p>
          <a:p>
            <a:r>
              <a:rPr lang="en-GB" dirty="0" smtClean="0"/>
              <a:t>1970 – 2019 MEP 20% </a:t>
            </a:r>
            <a:r>
              <a:rPr lang="en-GB" dirty="0" smtClean="0"/>
              <a:t>2020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 descr="Historical Data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762750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19786" y="6237312"/>
            <a:ext cx="281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</a:t>
            </a:r>
            <a:r>
              <a:rPr lang="x-none" dirty="0" smtClean="0"/>
              <a:t>www.</a:t>
            </a:r>
            <a:r>
              <a:rPr lang="en-US" dirty="0" err="1" smtClean="0"/>
              <a:t>worldbank</a:t>
            </a:r>
            <a:r>
              <a:rPr lang="x-none" dirty="0" smtClean="0"/>
              <a:t>.org</a:t>
            </a:r>
            <a:r>
              <a:rPr lang="x-non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959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Manufacturing indicators</a:t>
            </a:r>
            <a:endParaRPr lang="en-GB" dirty="0"/>
          </a:p>
        </p:txBody>
      </p:sp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25" y="1844824"/>
            <a:ext cx="7021151" cy="448962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52001" y="6237312"/>
            <a:ext cx="237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http://www.sidf.gov.sa/</a:t>
            </a:r>
          </a:p>
        </p:txBody>
      </p:sp>
    </p:spTree>
    <p:extLst>
      <p:ext uri="{BB962C8B-B14F-4D97-AF65-F5344CB8AC3E}">
        <p14:creationId xmlns:p14="http://schemas.microsoft.com/office/powerpoint/2010/main" val="38095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Industrial </a:t>
            </a:r>
            <a:r>
              <a:rPr lang="en-GB" dirty="0" smtClean="0"/>
              <a:t>diversity (ISIC) , </a:t>
            </a:r>
            <a:r>
              <a:rPr lang="en-GB" dirty="0" smtClean="0"/>
              <a:t>$ 500 Billion</a:t>
            </a:r>
            <a:endParaRPr lang="en-GB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72816"/>
            <a:ext cx="7337816" cy="446405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52001" y="6165304"/>
            <a:ext cx="1849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http://mci.gov.sa/</a:t>
            </a:r>
          </a:p>
        </p:txBody>
      </p:sp>
    </p:spTree>
    <p:extLst>
      <p:ext uri="{BB962C8B-B14F-4D97-AF65-F5344CB8AC3E}">
        <p14:creationId xmlns:p14="http://schemas.microsoft.com/office/powerpoint/2010/main" val="34748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cities:</a:t>
            </a:r>
            <a:endParaRPr lang="x-non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cities</a:t>
            </a:r>
          </a:p>
          <a:p>
            <a:r>
              <a:rPr lang="en-US" dirty="0" smtClean="0"/>
              <a:t>3000 factories</a:t>
            </a:r>
          </a:p>
          <a:p>
            <a:r>
              <a:rPr lang="en-US" dirty="0" smtClean="0"/>
              <a:t>300,000 employees.</a:t>
            </a:r>
          </a:p>
          <a:p>
            <a:r>
              <a:rPr lang="en-US" dirty="0" smtClean="0"/>
              <a:t>$250 B</a:t>
            </a:r>
            <a:endParaRPr lang="x-none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451" y="1798770"/>
            <a:ext cx="3555322" cy="507761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07504" y="6309964"/>
            <a:ext cx="2726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http://www.modon.gov.sa/</a:t>
            </a:r>
          </a:p>
        </p:txBody>
      </p:sp>
    </p:spTree>
    <p:extLst>
      <p:ext uri="{BB962C8B-B14F-4D97-AF65-F5344CB8AC3E}">
        <p14:creationId xmlns:p14="http://schemas.microsoft.com/office/powerpoint/2010/main" val="11910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Economical </a:t>
            </a:r>
            <a:r>
              <a:rPr lang="en-GB" dirty="0"/>
              <a:t>C</a:t>
            </a:r>
            <a:r>
              <a:rPr lang="en-GB" dirty="0" smtClean="0"/>
              <a:t>ities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5687" t="6688" r="15134" b="25391"/>
          <a:stretch/>
        </p:blipFill>
        <p:spPr>
          <a:xfrm>
            <a:off x="626978" y="1810000"/>
            <a:ext cx="7890045" cy="435530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6000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/>
              <a:t>http://www.sagia.gov.sa/en/SAGIA/Media-centre/Interactive-map1/</a:t>
            </a:r>
          </a:p>
        </p:txBody>
      </p:sp>
    </p:spTree>
    <p:extLst>
      <p:ext uri="{BB962C8B-B14F-4D97-AF65-F5344CB8AC3E}">
        <p14:creationId xmlns:p14="http://schemas.microsoft.com/office/powerpoint/2010/main" val="8520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Presentation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anfield.potx" id="{295E0A05-050A-4BDA-B506-F316C590C99C}" vid="{33E99FB3-B0C6-4A3A-B3E3-31A185CC50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B4E1498D49B34D80EE2733869F13FC" ma:contentTypeVersion="2" ma:contentTypeDescription="Create a new document." ma:contentTypeScope="" ma:versionID="11ee02595a50eb9256e433f5564563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f24620a75af0e50ec87ecb9fe4f4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C8C01-DDC1-44B1-9B8D-AB61834570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54575-6C2B-454D-B1EC-DE7705A6DBF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CC1022-B22F-43F6-90F1-2DA7DF6DD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CorporatePresentationTemplate</Template>
  <TotalTime>1639</TotalTime>
  <Words>227</Words>
  <Application>Microsoft Office PowerPoint</Application>
  <PresentationFormat>عرض على الشاشة (3:4)‏</PresentationFormat>
  <Paragraphs>58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DefusedLight</vt:lpstr>
      <vt:lpstr>Calibri</vt:lpstr>
      <vt:lpstr>Times New Roman</vt:lpstr>
      <vt:lpstr>CorporatePresentationTemplate</vt:lpstr>
      <vt:lpstr>Perspectives on Saudi Arabia Manufacturing!</vt:lpstr>
      <vt:lpstr>Economical indicators</vt:lpstr>
      <vt:lpstr>Economical indicators</vt:lpstr>
      <vt:lpstr>Economical indicators</vt:lpstr>
      <vt:lpstr>Economical indicators</vt:lpstr>
      <vt:lpstr>Manufacturing indicators</vt:lpstr>
      <vt:lpstr>Industrial diversity (ISIC) , $ 500 Billion</vt:lpstr>
      <vt:lpstr>Industrial cities:</vt:lpstr>
      <vt:lpstr>Economical Cities </vt:lpstr>
      <vt:lpstr>Petrochemicals and plastic industries</vt:lpstr>
      <vt:lpstr>Energy opportunities</vt:lpstr>
      <vt:lpstr>Energy opportunities</vt:lpstr>
      <vt:lpstr>Energy opportunities</vt:lpstr>
      <vt:lpstr>Challenges</vt:lpstr>
      <vt:lpstr>عرض تقديمي في PowerPoint</vt:lpstr>
    </vt:vector>
  </TitlesOfParts>
  <Company>Cranfield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Reverse Logistics Archetypes Using Enterprise Modelling To Map Transition to Circular Economy</dc:title>
  <dc:creator>"%username%"</dc:creator>
  <cp:lastModifiedBy>Fatoom</cp:lastModifiedBy>
  <cp:revision>75</cp:revision>
  <cp:lastPrinted>2014-09-02T09:13:37Z</cp:lastPrinted>
  <dcterms:created xsi:type="dcterms:W3CDTF">2015-02-03T17:37:13Z</dcterms:created>
  <dcterms:modified xsi:type="dcterms:W3CDTF">2015-03-14T23:55:45Z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0x01010046B4E1498D49B34D80EE2733869F13FC</vt:lpwstr>
  </property>
</Properties>
</file>